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Inter SemiBold"/>
      <p:regular r:id="rId23"/>
      <p:bold r:id="rId24"/>
      <p:italic r:id="rId25"/>
      <p:boldItalic r:id="rId26"/>
    </p:embeddedFont>
    <p:embeddedFont>
      <p:font typeface="Inter Light"/>
      <p:regular r:id="rId27"/>
      <p:bold r:id="rId28"/>
      <p:italic r:id="rId29"/>
      <p:boldItalic r:id="rId30"/>
    </p:embeddedFont>
    <p:embeddedFont>
      <p:font typeface="Inter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InterSemiBold-bold.fntdata"/><Relationship Id="rId23" Type="http://schemas.openxmlformats.org/officeDocument/2006/relationships/font" Target="fonts/Inter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SemiBold-boldItalic.fntdata"/><Relationship Id="rId25" Type="http://schemas.openxmlformats.org/officeDocument/2006/relationships/font" Target="fonts/InterSemiBold-italic.fntdata"/><Relationship Id="rId28" Type="http://schemas.openxmlformats.org/officeDocument/2006/relationships/font" Target="fonts/InterLight-bold.fntdata"/><Relationship Id="rId27" Type="http://schemas.openxmlformats.org/officeDocument/2006/relationships/font" Target="fonts/InterLigh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nterLigh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-regular.fntdata"/><Relationship Id="rId30" Type="http://schemas.openxmlformats.org/officeDocument/2006/relationships/font" Target="fonts/InterLight-boldItalic.fntdata"/><Relationship Id="rId11" Type="http://schemas.openxmlformats.org/officeDocument/2006/relationships/slide" Target="slides/slide5.xml"/><Relationship Id="rId33" Type="http://schemas.openxmlformats.org/officeDocument/2006/relationships/font" Target="fonts/Inter-italic.fntdata"/><Relationship Id="rId10" Type="http://schemas.openxmlformats.org/officeDocument/2006/relationships/slide" Target="slides/slide4.xml"/><Relationship Id="rId32" Type="http://schemas.openxmlformats.org/officeDocument/2006/relationships/font" Target="fonts/Inter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Inter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1ad6c9a3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1ad6c9a3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1d829b023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1d829b023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1d829b0235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31d829b023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1f06dc4aa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1f06dc4aa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31d829b023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31d829b023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31d829b02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31d829b02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1d829b023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31d829b023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1d829b023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31d829b023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1affabf19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1affabf19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1affabf19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1affabf19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1ad6c9a3e1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1ad6c9a3e1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1affabf19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1affabf19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find another prompt for 2nd one</a:t>
            </a:r>
            <a:br>
              <a:rPr lang="en"/>
            </a:br>
            <a:r>
              <a:rPr lang="en"/>
              <a:t>Helps different levels of users - tech and non-tech users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1f06dc4aa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1f06dc4aa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320eda1e80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320eda1e80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1d829b023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1d829b023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1d829b023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1d829b023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57" name="Google Shape;57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4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66" name="Google Shape;66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8" name="Google Shape;68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73" name="Google Shape;73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5" name="Google Shape;75;p16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77" name="Google Shape;77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4" name="Google Shape;84;p1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" name="Google Shape;89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8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3" name="Google Shape;93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4" name="Google Shape;94;p1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8" name="Google Shape;98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9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2" name="Google Shape;102;p19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3" name="Google Shape;103;p19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4" name="Google Shape;104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19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9" name="Google Shape;109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20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11" name="Google Shape;111;p20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13" name="Google Shape;113;p2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20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8" name="Google Shape;118;p21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9" name="Google Shape;119;p21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20" name="Google Shape;120;p21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21" name="Google Shape;121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1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2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44" name="Google Shape;144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3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47" name="Google Shape;147;p23"/>
          <p:cNvCxnSpPr>
            <a:endCxn id="148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2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2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p2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23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7" name="Google Shape;157;p2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58" name="Google Shape;158;p23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4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6" name="Google Shape;166;p2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71" name="Google Shape;171;p2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72" name="Google Shape;172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" name="Google Shape;174;p2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78" name="Google Shape;178;p26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79" name="Google Shape;179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26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26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26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3" name="Google Shape;183;p26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6" name="Google Shape;186;p2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p2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7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92" name="Google Shape;192;p27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3" name="Google Shape;193;p27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5" name="Google Shape;195;p27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7" name="Google Shape;197;p27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8" name="Google Shape;198;p27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9" name="Google Shape;199;p27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1" name="Google Shape;201;p27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3" name="Google Shape;203;p27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4" name="Google Shape;204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9" name="Google Shape;209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8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12" name="Google Shape;212;p2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3" name="Google Shape;213;p28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217" name="Google Shape;217;p29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0" name="Google Shape;220;p30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1" name="Google Shape;221;p30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2" name="Google Shape;222;p30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3" name="Google Shape;223;p30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4" name="Google Shape;224;p30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225" name="Google Shape;225;p3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30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27" name="Google Shape;227;p30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8" name="Google Shape;228;p30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0" name="Google Shape;230;p30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1" name="Google Shape;231;p30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2" name="Google Shape;232;p30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3" name="Google Shape;233;p30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4" name="Google Shape;234;p30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5" name="Google Shape;235;p3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6" name="Google Shape;236;p3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0" name="Google Shape;240;p31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1" name="Google Shape;241;p31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2" name="Google Shape;242;p31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3" name="Google Shape;243;p31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4" name="Google Shape;244;p31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5" name="Google Shape;245;p31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6" name="Google Shape;246;p31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7" name="Google Shape;247;p31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8" name="Google Shape;248;p31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9" name="Google Shape;249;p31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0" name="Google Shape;250;p31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1" name="Google Shape;251;p31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2" name="Google Shape;252;p31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3" name="Google Shape;253;p31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4" name="Google Shape;254;p3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55" name="Google Shape;255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3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7" name="Google Shape;257;p3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0" name="Google Shape;26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1" name="Google Shape;26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4" name="Google Shape;26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7" name="Google Shape;26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8" name="Google Shape;26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1" name="Google Shape;271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6" name="Google Shape;27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9" name="Google Shape;279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3" name="Google Shape;28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7" name="Google Shape;287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8" name="Google Shape;288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92" name="Google Shape;29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5" name="Google Shape;295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6" name="Google Shape;29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1" name="Google Shape;30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4" name="Google Shape;304;p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5" name="Google Shape;305;p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6" name="Google Shape;306;p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1" name="Google Shape;311;p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" name="Google Shape;315;p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6" name="Google Shape;316;p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7" name="Google Shape;317;p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8" name="Google Shape;318;p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9" name="Google Shape;319;p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" name="Google Shape;323;p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4" name="Google Shape;324;p4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6" name="Google Shape;326;p4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4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8" name="Google Shape;328;p4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2" name="Google Shape;332;p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3" name="Google Shape;333;p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4" name="Google Shape;334;p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6" name="Google Shape;336;p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7" name="Google Shape;337;p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9" name="Google Shape;339;p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2" name="Google Shape;34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6" name="Google Shape;346;p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9" name="Google Shape;34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0" name="Google Shape;35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51" name="Google Shape;351;p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2" name="Google Shape;352;p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5" name="Google Shape;355;p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8" name="Google Shape;358;p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p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0" name="Google Shape;36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62" name="Google Shape;362;p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3" name="Google Shape;363;p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4" name="Google Shape;364;p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77" name="Google Shape;377;p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3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0EDFE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0EDFE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Relationship Id="rId5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3"/>
          <p:cNvSpPr txBox="1"/>
          <p:nvPr>
            <p:ph type="title"/>
          </p:nvPr>
        </p:nvSpPr>
        <p:spPr>
          <a:xfrm>
            <a:off x="420875" y="1705496"/>
            <a:ext cx="4324800" cy="17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2D80"/>
                </a:solidFill>
              </a:rPr>
              <a:t>LangChain</a:t>
            </a:r>
            <a:endParaRPr>
              <a:solidFill>
                <a:srgbClr val="1A2D80"/>
              </a:solidFill>
            </a:endParaRPr>
          </a:p>
        </p:txBody>
      </p:sp>
      <p:sp>
        <p:nvSpPr>
          <p:cNvPr id="385" name="Google Shape;385;p53"/>
          <p:cNvSpPr txBox="1"/>
          <p:nvPr>
            <p:ph idx="2" type="title"/>
          </p:nvPr>
        </p:nvSpPr>
        <p:spPr>
          <a:xfrm>
            <a:off x="420875" y="2861490"/>
            <a:ext cx="4036500" cy="11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82444"/>
                </a:solidFill>
              </a:rPr>
              <a:t>Group 6</a:t>
            </a:r>
            <a:endParaRPr sz="1600">
              <a:solidFill>
                <a:srgbClr val="582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582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82444"/>
                </a:solidFill>
              </a:rPr>
              <a:t>Anna Niedermeyer, Anshu Mehta, Dhiraj Patel, Mehulkumar Patel, &amp; Olivia Boe</a:t>
            </a:r>
            <a:endParaRPr sz="1200">
              <a:solidFill>
                <a:srgbClr val="582444"/>
              </a:solidFill>
            </a:endParaRPr>
          </a:p>
        </p:txBody>
      </p:sp>
      <p:pic>
        <p:nvPicPr>
          <p:cNvPr id="386" name="Google Shape;386;p53"/>
          <p:cNvPicPr preferRelativeResize="0"/>
          <p:nvPr/>
        </p:nvPicPr>
        <p:blipFill rotWithShape="1">
          <a:blip r:embed="rId3">
            <a:alphaModFix/>
          </a:blip>
          <a:srcRect b="0" l="0" r="14733" t="0"/>
          <a:stretch/>
        </p:blipFill>
        <p:spPr>
          <a:xfrm flipH="1">
            <a:off x="5091050" y="382075"/>
            <a:ext cx="3593700" cy="421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53"/>
          <p:cNvSpPr/>
          <p:nvPr/>
        </p:nvSpPr>
        <p:spPr>
          <a:xfrm>
            <a:off x="435375" y="4713900"/>
            <a:ext cx="2138400" cy="346800"/>
          </a:xfrm>
          <a:prstGeom prst="rect">
            <a:avLst/>
          </a:prstGeom>
          <a:solidFill>
            <a:srgbClr val="F0EDFE"/>
          </a:solidFill>
          <a:ln cap="flat" cmpd="sng" w="9525">
            <a:solidFill>
              <a:srgbClr val="F0ED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88" name="Google Shape;388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732575" y="363750"/>
            <a:ext cx="4126800" cy="448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2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A2D80"/>
                </a:solidFill>
              </a:rPr>
              <a:t>E-Commerce </a:t>
            </a:r>
            <a:r>
              <a:rPr lang="en" sz="3000">
                <a:solidFill>
                  <a:srgbClr val="1A2D80"/>
                </a:solidFill>
              </a:rPr>
              <a:t>Use Case</a:t>
            </a:r>
            <a:endParaRPr sz="3000">
              <a:solidFill>
                <a:srgbClr val="1A2D80"/>
              </a:solidFill>
            </a:endParaRPr>
          </a:p>
        </p:txBody>
      </p:sp>
      <p:sp>
        <p:nvSpPr>
          <p:cNvPr id="503" name="Google Shape;503;p62"/>
          <p:cNvSpPr txBox="1"/>
          <p:nvPr>
            <p:ph idx="1" type="body"/>
          </p:nvPr>
        </p:nvSpPr>
        <p:spPr>
          <a:xfrm>
            <a:off x="464100" y="10000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Scenario</a:t>
            </a:r>
            <a:r>
              <a:rPr lang="en" sz="1400"/>
              <a:t>: Let’s find how many orders we </a:t>
            </a:r>
            <a:r>
              <a:rPr lang="en" sz="1400"/>
              <a:t>receive</a:t>
            </a:r>
            <a:r>
              <a:rPr lang="en" sz="1400"/>
              <a:t> for each status. We want to  track sales and customer </a:t>
            </a:r>
            <a:r>
              <a:rPr lang="en" sz="1400"/>
              <a:t>satisfaction</a:t>
            </a:r>
            <a:r>
              <a:rPr lang="en" sz="1400"/>
              <a:t>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Prompt</a:t>
            </a:r>
            <a:r>
              <a:rPr lang="en" sz="1400">
                <a:solidFill>
                  <a:srgbClr val="000000"/>
                </a:solidFill>
              </a:rPr>
              <a:t>: </a:t>
            </a:r>
            <a:r>
              <a:rPr lang="en" sz="1400">
                <a:solidFill>
                  <a:srgbClr val="000000"/>
                </a:solidFill>
              </a:rPr>
              <a:t>How many orders are there for each order status?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Query</a:t>
            </a:r>
            <a:r>
              <a:rPr lang="en" sz="1400">
                <a:solidFill>
                  <a:srgbClr val="000000"/>
                </a:solidFill>
              </a:rPr>
              <a:t>: </a:t>
            </a:r>
            <a:r>
              <a:rPr lang="en" sz="1400">
                <a:solidFill>
                  <a:srgbClr val="3D85C6"/>
                </a:solidFill>
              </a:rPr>
              <a:t>SELECT </a:t>
            </a:r>
            <a:r>
              <a:rPr lang="en" sz="1400">
                <a:solidFill>
                  <a:schemeClr val="accent3"/>
                </a:solidFill>
              </a:rPr>
              <a:t>order_status, </a:t>
            </a:r>
            <a:endParaRPr sz="1400">
              <a:solidFill>
                <a:srgbClr val="3D85C6"/>
              </a:solidFill>
            </a:endParaRPr>
          </a:p>
          <a:p>
            <a:pPr indent="457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COUNT(*)</a:t>
            </a:r>
            <a:r>
              <a:rPr lang="en" sz="1400">
                <a:solidFill>
                  <a:srgbClr val="3D85C6"/>
                </a:solidFill>
              </a:rPr>
              <a:t> </a:t>
            </a:r>
            <a:endParaRPr sz="1400">
              <a:solidFill>
                <a:srgbClr val="3D85C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D85C6"/>
                </a:solidFill>
              </a:rPr>
              <a:t>            FROM </a:t>
            </a:r>
            <a:r>
              <a:rPr lang="en" sz="1400">
                <a:solidFill>
                  <a:schemeClr val="accent3"/>
                </a:solidFill>
              </a:rPr>
              <a:t>orders </a:t>
            </a:r>
            <a:endParaRPr sz="14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D85C6"/>
                </a:solidFill>
              </a:rPr>
              <a:t>            GROUP BY </a:t>
            </a:r>
            <a:r>
              <a:rPr lang="en" sz="1400">
                <a:solidFill>
                  <a:schemeClr val="accent3"/>
                </a:solidFill>
              </a:rPr>
              <a:t>order_status</a:t>
            </a:r>
            <a:r>
              <a:rPr lang="en" sz="1400">
                <a:solidFill>
                  <a:srgbClr val="3D85C6"/>
                </a:solidFill>
              </a:rPr>
              <a:t>;</a:t>
            </a:r>
            <a:endParaRPr sz="1400">
              <a:solidFill>
                <a:srgbClr val="3D85C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D85C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504" name="Google Shape;504;p62"/>
          <p:cNvPicPr preferRelativeResize="0"/>
          <p:nvPr/>
        </p:nvPicPr>
        <p:blipFill rotWithShape="1">
          <a:blip r:embed="rId3">
            <a:alphaModFix/>
          </a:blip>
          <a:srcRect b="0" l="0" r="9371" t="3381"/>
          <a:stretch/>
        </p:blipFill>
        <p:spPr>
          <a:xfrm>
            <a:off x="5925625" y="665450"/>
            <a:ext cx="2803350" cy="414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3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A2D80"/>
                </a:solidFill>
              </a:rPr>
              <a:t>E-Commerce Use Case</a:t>
            </a:r>
            <a:endParaRPr sz="3000">
              <a:solidFill>
                <a:srgbClr val="1A2D80"/>
              </a:solidFill>
            </a:endParaRPr>
          </a:p>
        </p:txBody>
      </p:sp>
      <p:sp>
        <p:nvSpPr>
          <p:cNvPr id="510" name="Google Shape;510;p63"/>
          <p:cNvSpPr txBox="1"/>
          <p:nvPr>
            <p:ph idx="1" type="body"/>
          </p:nvPr>
        </p:nvSpPr>
        <p:spPr>
          <a:xfrm>
            <a:off x="464100" y="10000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Scenario</a:t>
            </a:r>
            <a:r>
              <a:rPr lang="en" sz="1400"/>
              <a:t>: We are thinking of building a new office, let’s find out where all our sales employees are located. 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Prompt</a:t>
            </a:r>
            <a:r>
              <a:rPr lang="en" sz="1400">
                <a:solidFill>
                  <a:srgbClr val="000000"/>
                </a:solidFill>
              </a:rPr>
              <a:t>: </a:t>
            </a:r>
            <a:r>
              <a:rPr lang="en" sz="1400">
                <a:solidFill>
                  <a:srgbClr val="000000"/>
                </a:solidFill>
              </a:rPr>
              <a:t> How many sellers are there in each state?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Query:</a:t>
            </a:r>
            <a:r>
              <a:rPr lang="en" sz="1400">
                <a:solidFill>
                  <a:srgbClr val="000000"/>
                </a:solidFill>
              </a:rPr>
              <a:t> </a:t>
            </a:r>
            <a:r>
              <a:rPr lang="en" sz="1400">
                <a:solidFill>
                  <a:srgbClr val="3D85C6"/>
                </a:solidFill>
              </a:rPr>
              <a:t>SELECT </a:t>
            </a:r>
            <a:r>
              <a:rPr lang="en" sz="1400">
                <a:solidFill>
                  <a:srgbClr val="000000"/>
                </a:solidFill>
              </a:rPr>
              <a:t>seller_state,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                 COUNT(*)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  </a:t>
            </a:r>
            <a:r>
              <a:rPr lang="en" sz="1400">
                <a:solidFill>
                  <a:srgbClr val="3D85C6"/>
                </a:solidFill>
              </a:rPr>
              <a:t>FROM </a:t>
            </a:r>
            <a:r>
              <a:rPr lang="en" sz="1400">
                <a:solidFill>
                  <a:srgbClr val="000000"/>
                </a:solidFill>
              </a:rPr>
              <a:t>sellers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 </a:t>
            </a:r>
            <a:r>
              <a:rPr lang="en" sz="1400">
                <a:solidFill>
                  <a:srgbClr val="3D85C6"/>
                </a:solidFill>
              </a:rPr>
              <a:t>GROUP BY </a:t>
            </a:r>
            <a:r>
              <a:rPr lang="en" sz="1400">
                <a:solidFill>
                  <a:srgbClr val="000000"/>
                </a:solidFill>
              </a:rPr>
              <a:t>seller_state;</a:t>
            </a:r>
            <a:endParaRPr sz="1400">
              <a:solidFill>
                <a:srgbClr val="3D85C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D85C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511" name="Google Shape;51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5350" y="378400"/>
            <a:ext cx="2536875" cy="451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4"/>
          <p:cNvSpPr txBox="1"/>
          <p:nvPr>
            <p:ph type="title"/>
          </p:nvPr>
        </p:nvSpPr>
        <p:spPr>
          <a:xfrm>
            <a:off x="-662700" y="413350"/>
            <a:ext cx="3862500" cy="15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2D80"/>
                </a:solidFill>
              </a:rPr>
              <a:t>Chinook ERD</a:t>
            </a:r>
            <a:endParaRPr sz="2600">
              <a:solidFill>
                <a:srgbClr val="1A2D80"/>
              </a:solidFill>
            </a:endParaRPr>
          </a:p>
        </p:txBody>
      </p:sp>
      <p:pic>
        <p:nvPicPr>
          <p:cNvPr id="517" name="Google Shape;51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6600" y="0"/>
            <a:ext cx="5258158" cy="51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5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2D80"/>
                </a:solidFill>
              </a:rPr>
              <a:t>Chinook Use Case</a:t>
            </a:r>
            <a:endParaRPr>
              <a:solidFill>
                <a:srgbClr val="1A2D80"/>
              </a:solidFill>
            </a:endParaRPr>
          </a:p>
        </p:txBody>
      </p:sp>
      <p:sp>
        <p:nvSpPr>
          <p:cNvPr id="523" name="Google Shape;523;p65"/>
          <p:cNvSpPr txBox="1"/>
          <p:nvPr>
            <p:ph idx="1" type="body"/>
          </p:nvPr>
        </p:nvSpPr>
        <p:spPr>
          <a:xfrm>
            <a:off x="492975" y="1091250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Scenario</a:t>
            </a:r>
            <a:r>
              <a:rPr lang="en" sz="1400"/>
              <a:t>: Our shipment to Canada got delayed, Jerry needs a list of all our Canadian customers to send customer </a:t>
            </a:r>
            <a:r>
              <a:rPr lang="en" sz="1400"/>
              <a:t>discounts</a:t>
            </a:r>
            <a:r>
              <a:rPr lang="en" sz="1400"/>
              <a:t> on future orders.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Prompt</a:t>
            </a:r>
            <a:r>
              <a:rPr lang="en" sz="1400">
                <a:solidFill>
                  <a:srgbClr val="000000"/>
                </a:solidFill>
              </a:rPr>
              <a:t>: I want a list of all customers from Canada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Query</a:t>
            </a:r>
            <a:r>
              <a:rPr lang="en" sz="1400">
                <a:solidFill>
                  <a:srgbClr val="000000"/>
                </a:solidFill>
              </a:rPr>
              <a:t>: </a:t>
            </a:r>
            <a:r>
              <a:rPr lang="en" sz="1400">
                <a:solidFill>
                  <a:srgbClr val="3D85C6"/>
                </a:solidFill>
              </a:rPr>
              <a:t>SELECT </a:t>
            </a:r>
            <a:r>
              <a:rPr lang="en" sz="1400">
                <a:solidFill>
                  <a:srgbClr val="000000"/>
                </a:solidFill>
              </a:rPr>
              <a:t>*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 </a:t>
            </a:r>
            <a:r>
              <a:rPr lang="en" sz="1400">
                <a:solidFill>
                  <a:srgbClr val="3D85C6"/>
                </a:solidFill>
              </a:rPr>
              <a:t>FROM </a:t>
            </a:r>
            <a:r>
              <a:rPr lang="en" sz="1400">
                <a:solidFill>
                  <a:srgbClr val="000000"/>
                </a:solidFill>
              </a:rPr>
              <a:t>Customer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 </a:t>
            </a:r>
            <a:r>
              <a:rPr lang="en" sz="1400">
                <a:solidFill>
                  <a:srgbClr val="3D85C6"/>
                </a:solidFill>
              </a:rPr>
              <a:t>WHERE </a:t>
            </a:r>
            <a:r>
              <a:rPr lang="en" sz="1400">
                <a:solidFill>
                  <a:srgbClr val="000000"/>
                </a:solidFill>
              </a:rPr>
              <a:t>Country = 'Canada';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524" name="Google Shape;524;p65"/>
          <p:cNvPicPr preferRelativeResize="0"/>
          <p:nvPr/>
        </p:nvPicPr>
        <p:blipFill rotWithShape="1">
          <a:blip r:embed="rId3">
            <a:alphaModFix/>
          </a:blip>
          <a:srcRect b="0" l="0" r="74886" t="0"/>
          <a:stretch/>
        </p:blipFill>
        <p:spPr>
          <a:xfrm>
            <a:off x="5395850" y="410750"/>
            <a:ext cx="3544175" cy="404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6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2D80"/>
                </a:solidFill>
              </a:rPr>
              <a:t>Chinook Use Case</a:t>
            </a:r>
            <a:endParaRPr>
              <a:solidFill>
                <a:srgbClr val="1A2D80"/>
              </a:solidFill>
            </a:endParaRPr>
          </a:p>
        </p:txBody>
      </p:sp>
      <p:sp>
        <p:nvSpPr>
          <p:cNvPr id="530" name="Google Shape;530;p66"/>
          <p:cNvSpPr txBox="1"/>
          <p:nvPr>
            <p:ph idx="1" type="body"/>
          </p:nvPr>
        </p:nvSpPr>
        <p:spPr>
          <a:xfrm>
            <a:off x="330975" y="1120150"/>
            <a:ext cx="433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Scenario</a:t>
            </a:r>
            <a:r>
              <a:rPr lang="en" sz="1400"/>
              <a:t>: We want to know how much our customers are spending on albums.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Prompt</a:t>
            </a:r>
            <a:r>
              <a:rPr lang="en" sz="1400">
                <a:solidFill>
                  <a:srgbClr val="000000"/>
                </a:solidFill>
              </a:rPr>
              <a:t>: </a:t>
            </a:r>
            <a:r>
              <a:rPr lang="en" sz="1400">
                <a:solidFill>
                  <a:srgbClr val="000000"/>
                </a:solidFill>
              </a:rPr>
              <a:t>Give me customer names and their invoice amount for all invoices for all customers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Query</a:t>
            </a:r>
            <a:r>
              <a:rPr lang="en" sz="1400">
                <a:solidFill>
                  <a:srgbClr val="000000"/>
                </a:solidFill>
              </a:rPr>
              <a:t>: </a:t>
            </a:r>
            <a:r>
              <a:rPr lang="en" sz="1400">
                <a:solidFill>
                  <a:srgbClr val="3D85C6"/>
                </a:solidFill>
              </a:rPr>
              <a:t>SELECT </a:t>
            </a:r>
            <a:r>
              <a:rPr lang="en" sz="1400">
                <a:solidFill>
                  <a:srgbClr val="000000"/>
                </a:solidFill>
              </a:rPr>
              <a:t>T1.FirstName,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                T1.LastName,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                SUM(T2.Total) 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</a:t>
            </a:r>
            <a:r>
              <a:rPr lang="en" sz="1400">
                <a:solidFill>
                  <a:srgbClr val="3D85C6"/>
                </a:solidFill>
              </a:rPr>
              <a:t>FROM </a:t>
            </a:r>
            <a:r>
              <a:rPr lang="en" sz="1400">
                <a:solidFill>
                  <a:srgbClr val="000000"/>
                </a:solidFill>
              </a:rPr>
              <a:t>Customer AS T1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D85C6"/>
                </a:solidFill>
              </a:rPr>
              <a:t>           JOIN </a:t>
            </a:r>
            <a:r>
              <a:rPr lang="en" sz="1400">
                <a:solidFill>
                  <a:srgbClr val="000000"/>
                </a:solidFill>
              </a:rPr>
              <a:t>Invoice AS T2 ON T1.CustomerId = T2.CustomerId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</a:t>
            </a:r>
            <a:r>
              <a:rPr lang="en" sz="1400">
                <a:solidFill>
                  <a:srgbClr val="3D85C6"/>
                </a:solidFill>
              </a:rPr>
              <a:t>GROUP BY </a:t>
            </a:r>
            <a:r>
              <a:rPr lang="en" sz="1400">
                <a:solidFill>
                  <a:srgbClr val="000000"/>
                </a:solidFill>
              </a:rPr>
              <a:t>T1.CustomerId;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531" name="Google Shape;531;p66"/>
          <p:cNvPicPr preferRelativeResize="0"/>
          <p:nvPr/>
        </p:nvPicPr>
        <p:blipFill rotWithShape="1">
          <a:blip r:embed="rId3">
            <a:alphaModFix/>
          </a:blip>
          <a:srcRect b="0" l="13156" r="0" t="0"/>
          <a:stretch/>
        </p:blipFill>
        <p:spPr>
          <a:xfrm>
            <a:off x="4745400" y="1076788"/>
            <a:ext cx="4322400" cy="3503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67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2D80"/>
                </a:solidFill>
              </a:rPr>
              <a:t>Chinook Use Case</a:t>
            </a:r>
            <a:endParaRPr>
              <a:solidFill>
                <a:srgbClr val="1A2D80"/>
              </a:solidFill>
            </a:endParaRPr>
          </a:p>
        </p:txBody>
      </p:sp>
      <p:sp>
        <p:nvSpPr>
          <p:cNvPr id="537" name="Google Shape;537;p67"/>
          <p:cNvSpPr txBox="1"/>
          <p:nvPr>
            <p:ph idx="1" type="body"/>
          </p:nvPr>
        </p:nvSpPr>
        <p:spPr>
          <a:xfrm>
            <a:off x="330975" y="1120150"/>
            <a:ext cx="531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Scenario</a:t>
            </a:r>
            <a:r>
              <a:rPr lang="en" sz="1400"/>
              <a:t>: We want to know what the most common genre is in our inventory to stock up on new material.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Prompt:</a:t>
            </a:r>
            <a:r>
              <a:rPr lang="en" sz="1400">
                <a:solidFill>
                  <a:srgbClr val="000000"/>
                </a:solidFill>
              </a:rPr>
              <a:t> Return genre names and a count of all tracks from tracks.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Query:</a:t>
            </a:r>
            <a:r>
              <a:rPr lang="en" sz="1400">
                <a:solidFill>
                  <a:srgbClr val="000000"/>
                </a:solidFill>
              </a:rPr>
              <a:t> </a:t>
            </a:r>
            <a:r>
              <a:rPr lang="en" sz="1400">
                <a:solidFill>
                  <a:srgbClr val="3D85C6"/>
                </a:solidFill>
              </a:rPr>
              <a:t>SELECT </a:t>
            </a:r>
            <a:r>
              <a:rPr lang="en" sz="1400">
                <a:solidFill>
                  <a:srgbClr val="000000"/>
                </a:solidFill>
              </a:rPr>
              <a:t>T2.Name,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                COUNT(*)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 </a:t>
            </a:r>
            <a:r>
              <a:rPr lang="en" sz="1400">
                <a:solidFill>
                  <a:srgbClr val="3D85C6"/>
                </a:solidFill>
              </a:rPr>
              <a:t>FROM </a:t>
            </a:r>
            <a:r>
              <a:rPr lang="en" sz="1400">
                <a:solidFill>
                  <a:srgbClr val="000000"/>
                </a:solidFill>
              </a:rPr>
              <a:t>Track AS T1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 </a:t>
            </a:r>
            <a:r>
              <a:rPr lang="en" sz="1400">
                <a:solidFill>
                  <a:srgbClr val="3D85C6"/>
                </a:solidFill>
              </a:rPr>
              <a:t>JOIN </a:t>
            </a:r>
            <a:r>
              <a:rPr lang="en" sz="1400">
                <a:solidFill>
                  <a:srgbClr val="000000"/>
                </a:solidFill>
              </a:rPr>
              <a:t>Genre AS T2 ON T1.GenreId = T2.GenreId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         </a:t>
            </a:r>
            <a:r>
              <a:rPr lang="en" sz="1400">
                <a:solidFill>
                  <a:srgbClr val="3D85C6"/>
                </a:solidFill>
              </a:rPr>
              <a:t>GROUP BY </a:t>
            </a:r>
            <a:r>
              <a:rPr lang="en" sz="1400">
                <a:solidFill>
                  <a:srgbClr val="000000"/>
                </a:solidFill>
              </a:rPr>
              <a:t>T1.GenreId;</a:t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538" name="Google Shape;53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8956" y="560525"/>
            <a:ext cx="2559145" cy="435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8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2D80"/>
                </a:solidFill>
              </a:rPr>
              <a:t>More Information</a:t>
            </a:r>
            <a:endParaRPr>
              <a:solidFill>
                <a:srgbClr val="1A2D80"/>
              </a:solidFill>
            </a:endParaRPr>
          </a:p>
        </p:txBody>
      </p:sp>
      <p:sp>
        <p:nvSpPr>
          <p:cNvPr id="544" name="Google Shape;544;p68"/>
          <p:cNvSpPr/>
          <p:nvPr/>
        </p:nvSpPr>
        <p:spPr>
          <a:xfrm>
            <a:off x="395975" y="1188600"/>
            <a:ext cx="2412600" cy="1701000"/>
          </a:xfrm>
          <a:prstGeom prst="rect">
            <a:avLst/>
          </a:prstGeom>
          <a:solidFill>
            <a:srgbClr val="582444"/>
          </a:solidFill>
          <a:ln cap="flat" cmpd="sng" w="9525">
            <a:solidFill>
              <a:srgbClr val="5824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45" name="Google Shape;545;p68"/>
          <p:cNvSpPr/>
          <p:nvPr/>
        </p:nvSpPr>
        <p:spPr>
          <a:xfrm>
            <a:off x="395975" y="3017400"/>
            <a:ext cx="2412600" cy="1701000"/>
          </a:xfrm>
          <a:prstGeom prst="rect">
            <a:avLst/>
          </a:prstGeom>
          <a:solidFill>
            <a:srgbClr val="582444"/>
          </a:solidFill>
          <a:ln cap="flat" cmpd="sng" w="9525">
            <a:solidFill>
              <a:srgbClr val="5824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46" name="Google Shape;546;p68"/>
          <p:cNvSpPr/>
          <p:nvPr/>
        </p:nvSpPr>
        <p:spPr>
          <a:xfrm>
            <a:off x="2954434" y="1188600"/>
            <a:ext cx="2412600" cy="1701000"/>
          </a:xfrm>
          <a:prstGeom prst="rect">
            <a:avLst/>
          </a:prstGeom>
          <a:solidFill>
            <a:srgbClr val="582444"/>
          </a:solidFill>
          <a:ln cap="flat" cmpd="sng" w="9525">
            <a:solidFill>
              <a:srgbClr val="5824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47" name="Google Shape;547;p68"/>
          <p:cNvSpPr/>
          <p:nvPr/>
        </p:nvSpPr>
        <p:spPr>
          <a:xfrm>
            <a:off x="2954434" y="3017400"/>
            <a:ext cx="2412600" cy="1701000"/>
          </a:xfrm>
          <a:prstGeom prst="rect">
            <a:avLst/>
          </a:prstGeom>
          <a:solidFill>
            <a:srgbClr val="582444"/>
          </a:solidFill>
          <a:ln cap="flat" cmpd="sng" w="9525">
            <a:solidFill>
              <a:srgbClr val="5824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Anna Niedermeyer 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(niede098@umn.edu)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Olivia Boe 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(boe00024@umn.edu)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Dhiraj Patel 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(pate1525@umn.edu)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Mehulkumar Patel 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(pate1526@umn.edu)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Anshu Mehta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 (mehta395@umn.edu)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48" name="Google Shape;548;p68"/>
          <p:cNvSpPr txBox="1"/>
          <p:nvPr>
            <p:ph idx="1" type="body"/>
          </p:nvPr>
        </p:nvSpPr>
        <p:spPr>
          <a:xfrm>
            <a:off x="489800" y="1229550"/>
            <a:ext cx="21909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chemeClr val="accent1"/>
                </a:solidFill>
              </a:rPr>
              <a:t>More Use Cases:</a:t>
            </a:r>
            <a:endParaRPr b="1" i="1" sz="1800">
              <a:solidFill>
                <a:schemeClr val="accent1"/>
              </a:solidFill>
            </a:endParaRPr>
          </a:p>
        </p:txBody>
      </p:sp>
      <p:sp>
        <p:nvSpPr>
          <p:cNvPr id="549" name="Google Shape;549;p68"/>
          <p:cNvSpPr txBox="1"/>
          <p:nvPr>
            <p:ph idx="1" type="body"/>
          </p:nvPr>
        </p:nvSpPr>
        <p:spPr>
          <a:xfrm>
            <a:off x="3304650" y="1188600"/>
            <a:ext cx="17187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chemeClr val="accent1"/>
                </a:solidFill>
              </a:rPr>
              <a:t>Our Flyer:</a:t>
            </a:r>
            <a:endParaRPr b="1" i="1" sz="1800">
              <a:solidFill>
                <a:schemeClr val="accent1"/>
              </a:solidFill>
            </a:endParaRPr>
          </a:p>
        </p:txBody>
      </p:sp>
      <p:sp>
        <p:nvSpPr>
          <p:cNvPr id="550" name="Google Shape;550;p68"/>
          <p:cNvSpPr txBox="1"/>
          <p:nvPr>
            <p:ph idx="1" type="body"/>
          </p:nvPr>
        </p:nvSpPr>
        <p:spPr>
          <a:xfrm>
            <a:off x="866250" y="3093600"/>
            <a:ext cx="17187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chemeClr val="accent1"/>
                </a:solidFill>
              </a:rPr>
              <a:t>More Info:</a:t>
            </a:r>
            <a:endParaRPr b="1" i="1" sz="1800">
              <a:solidFill>
                <a:schemeClr val="accent1"/>
              </a:solidFill>
            </a:endParaRPr>
          </a:p>
        </p:txBody>
      </p:sp>
      <p:pic>
        <p:nvPicPr>
          <p:cNvPr id="551" name="Google Shape;55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9075" y="1188600"/>
            <a:ext cx="3345524" cy="36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68"/>
          <p:cNvPicPr preferRelativeResize="0"/>
          <p:nvPr/>
        </p:nvPicPr>
        <p:blipFill rotWithShape="1">
          <a:blip r:embed="rId4">
            <a:alphaModFix/>
          </a:blip>
          <a:srcRect b="0" l="1078" r="0" t="0"/>
          <a:stretch/>
        </p:blipFill>
        <p:spPr>
          <a:xfrm>
            <a:off x="3616800" y="1677378"/>
            <a:ext cx="1031400" cy="1049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3" name="Google Shape;553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3350" y="3528950"/>
            <a:ext cx="1077499" cy="104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68"/>
          <p:cNvPicPr preferRelativeResize="0"/>
          <p:nvPr/>
        </p:nvPicPr>
        <p:blipFill rotWithShape="1">
          <a:blip r:embed="rId4">
            <a:alphaModFix/>
          </a:blip>
          <a:srcRect b="0" l="1078" r="0" t="0"/>
          <a:stretch/>
        </p:blipFill>
        <p:spPr>
          <a:xfrm>
            <a:off x="1026000" y="1677378"/>
            <a:ext cx="1031400" cy="1049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4"/>
          <p:cNvSpPr txBox="1"/>
          <p:nvPr>
            <p:ph idx="1" type="subTitle"/>
          </p:nvPr>
        </p:nvSpPr>
        <p:spPr>
          <a:xfrm>
            <a:off x="4406650" y="5461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/>
              <a:t>An Overview of LangChain</a:t>
            </a:r>
            <a:endParaRPr/>
          </a:p>
        </p:txBody>
      </p:sp>
      <p:sp>
        <p:nvSpPr>
          <p:cNvPr id="394" name="Google Shape;394;p54"/>
          <p:cNvSpPr txBox="1"/>
          <p:nvPr>
            <p:ph idx="2" type="subTitle"/>
          </p:nvPr>
        </p:nvSpPr>
        <p:spPr>
          <a:xfrm>
            <a:off x="4406650" y="13041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❏"/>
            </a:pPr>
            <a:r>
              <a:rPr lang="en" sz="1900"/>
              <a:t>Components of LangChain</a:t>
            </a:r>
            <a:endParaRPr sz="1900"/>
          </a:p>
        </p:txBody>
      </p:sp>
      <p:sp>
        <p:nvSpPr>
          <p:cNvPr id="395" name="Google Shape;395;p54"/>
          <p:cNvSpPr txBox="1"/>
          <p:nvPr>
            <p:ph idx="4" type="subTitle"/>
          </p:nvPr>
        </p:nvSpPr>
        <p:spPr>
          <a:xfrm>
            <a:off x="4406650" y="21382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❏"/>
            </a:pPr>
            <a:r>
              <a:rPr lang="en" sz="1900"/>
              <a:t>How does LangChain work for you?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54"/>
          <p:cNvSpPr txBox="1"/>
          <p:nvPr>
            <p:ph type="title"/>
          </p:nvPr>
        </p:nvSpPr>
        <p:spPr>
          <a:xfrm>
            <a:off x="11345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2D80"/>
                </a:solidFill>
              </a:rPr>
              <a:t>Agenda</a:t>
            </a:r>
            <a:endParaRPr>
              <a:solidFill>
                <a:srgbClr val="1A2D80"/>
              </a:solidFill>
            </a:endParaRPr>
          </a:p>
        </p:txBody>
      </p:sp>
      <p:sp>
        <p:nvSpPr>
          <p:cNvPr id="397" name="Google Shape;397;p54"/>
          <p:cNvSpPr txBox="1"/>
          <p:nvPr>
            <p:ph idx="6" type="subTitle"/>
          </p:nvPr>
        </p:nvSpPr>
        <p:spPr>
          <a:xfrm>
            <a:off x="4406650" y="39630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/>
              <a:t>Use Cases and Examples</a:t>
            </a:r>
            <a:endParaRPr/>
          </a:p>
        </p:txBody>
      </p:sp>
      <p:pic>
        <p:nvPicPr>
          <p:cNvPr id="398" name="Google Shape;398;p54"/>
          <p:cNvPicPr preferRelativeResize="0"/>
          <p:nvPr/>
        </p:nvPicPr>
        <p:blipFill rotWithShape="1">
          <a:blip r:embed="rId3">
            <a:alphaModFix/>
          </a:blip>
          <a:srcRect b="0" l="0" r="64727" t="0"/>
          <a:stretch/>
        </p:blipFill>
        <p:spPr>
          <a:xfrm>
            <a:off x="199075" y="13350"/>
            <a:ext cx="1844850" cy="5230325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54"/>
          <p:cNvSpPr txBox="1"/>
          <p:nvPr>
            <p:ph idx="6" type="subTitle"/>
          </p:nvPr>
        </p:nvSpPr>
        <p:spPr>
          <a:xfrm>
            <a:off x="4406650" y="32010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/>
              <a:t>The Front End - An Overview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5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1A2D80"/>
                </a:solidFill>
              </a:rPr>
              <a:t>An Overview of LangChain</a:t>
            </a:r>
            <a:endParaRPr sz="3800">
              <a:solidFill>
                <a:srgbClr val="1A2D80"/>
              </a:solidFill>
            </a:endParaRPr>
          </a:p>
        </p:txBody>
      </p:sp>
      <p:sp>
        <p:nvSpPr>
          <p:cNvPr id="405" name="Google Shape;405;p55"/>
          <p:cNvSpPr txBox="1"/>
          <p:nvPr>
            <p:ph idx="1" type="body"/>
          </p:nvPr>
        </p:nvSpPr>
        <p:spPr>
          <a:xfrm>
            <a:off x="262000" y="1152475"/>
            <a:ext cx="4228500" cy="36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What is LangChain?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An </a:t>
            </a:r>
            <a:r>
              <a:rPr lang="en" sz="1300"/>
              <a:t>open</a:t>
            </a:r>
            <a:r>
              <a:rPr lang="en" sz="1300"/>
              <a:t> source framework based on large language models (LLMs) and can generate responses to user queries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What does LangChain do?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Enhances how language models can interact with data and external systems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 u="sng"/>
              <a:t>Smarter querying:</a:t>
            </a:r>
            <a:endParaRPr sz="1300" u="sng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/>
              <a:t>Translates natural language into SQL queries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 u="sng"/>
              <a:t>Knowledge base search:</a:t>
            </a:r>
            <a:endParaRPr sz="1300" u="sng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/>
              <a:t>Queries documents or databases and generates readable summaries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 u="sng"/>
              <a:t>API Interactions:</a:t>
            </a:r>
            <a:endParaRPr sz="1300" u="sng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/>
              <a:t>Seamless integration with APIs to fetch data dynamically from user input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406" name="Google Shape;40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1125" y="1361900"/>
            <a:ext cx="4276623" cy="305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6"/>
          <p:cNvSpPr/>
          <p:nvPr/>
        </p:nvSpPr>
        <p:spPr>
          <a:xfrm>
            <a:off x="435375" y="141900"/>
            <a:ext cx="2138400" cy="346800"/>
          </a:xfrm>
          <a:prstGeom prst="rect">
            <a:avLst/>
          </a:prstGeom>
          <a:solidFill>
            <a:srgbClr val="F0EDFE"/>
          </a:solidFill>
          <a:ln cap="flat" cmpd="sng" w="9525">
            <a:solidFill>
              <a:srgbClr val="F0ED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2" name="Google Shape;412;p56"/>
          <p:cNvSpPr txBox="1"/>
          <p:nvPr>
            <p:ph type="title"/>
          </p:nvPr>
        </p:nvSpPr>
        <p:spPr>
          <a:xfrm>
            <a:off x="452575" y="292000"/>
            <a:ext cx="6868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rgbClr val="1A2D80"/>
                </a:solidFill>
              </a:rPr>
              <a:t>Components of LangChain</a:t>
            </a:r>
            <a:endParaRPr sz="3900">
              <a:solidFill>
                <a:srgbClr val="1A2D80"/>
              </a:solidFill>
            </a:endParaRPr>
          </a:p>
        </p:txBody>
      </p:sp>
      <p:sp>
        <p:nvSpPr>
          <p:cNvPr id="413" name="Google Shape;413;p56"/>
          <p:cNvSpPr txBox="1"/>
          <p:nvPr>
            <p:ph idx="1" type="body"/>
          </p:nvPr>
        </p:nvSpPr>
        <p:spPr>
          <a:xfrm>
            <a:off x="358300" y="1866425"/>
            <a:ext cx="2075100" cy="23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 chain is a linear</a:t>
            </a:r>
            <a:r>
              <a:rPr lang="en" sz="1300"/>
              <a:t> series of automated </a:t>
            </a:r>
            <a:r>
              <a:rPr lang="en" sz="1300"/>
              <a:t>tasks </a:t>
            </a:r>
            <a:r>
              <a:rPr lang="en" sz="1300"/>
              <a:t>derived from the user’s query</a:t>
            </a:r>
            <a:endParaRPr sz="1300"/>
          </a:p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Automates tasks through linking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Chains are made up of </a:t>
            </a:r>
            <a:r>
              <a:rPr b="1" lang="en" sz="1300"/>
              <a:t>links</a:t>
            </a:r>
            <a:r>
              <a:rPr lang="en" sz="1300"/>
              <a:t>. Where each task in a chain gets broken into even smaller pieces called links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14" name="Google Shape;414;p56"/>
          <p:cNvSpPr/>
          <p:nvPr/>
        </p:nvSpPr>
        <p:spPr>
          <a:xfrm>
            <a:off x="556250" y="1453438"/>
            <a:ext cx="1724700" cy="360300"/>
          </a:xfrm>
          <a:prstGeom prst="roundRect">
            <a:avLst>
              <a:gd fmla="val 50000" name="adj"/>
            </a:avLst>
          </a:prstGeom>
          <a:solidFill>
            <a:srgbClr val="1A2D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Chains</a:t>
            </a:r>
            <a:endParaRPr sz="1200">
              <a:solidFill>
                <a:schemeClr val="accen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5" name="Google Shape;415;p56"/>
          <p:cNvSpPr/>
          <p:nvPr/>
        </p:nvSpPr>
        <p:spPr>
          <a:xfrm>
            <a:off x="4858563" y="1453438"/>
            <a:ext cx="1724700" cy="360300"/>
          </a:xfrm>
          <a:prstGeom prst="roundRect">
            <a:avLst>
              <a:gd fmla="val 50000" name="adj"/>
            </a:avLst>
          </a:prstGeom>
          <a:solidFill>
            <a:srgbClr val="1A2D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Tools</a:t>
            </a:r>
            <a:endParaRPr sz="1200">
              <a:solidFill>
                <a:schemeClr val="accen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6" name="Google Shape;416;p56"/>
          <p:cNvSpPr/>
          <p:nvPr/>
        </p:nvSpPr>
        <p:spPr>
          <a:xfrm>
            <a:off x="7010563" y="1453438"/>
            <a:ext cx="1724700" cy="360300"/>
          </a:xfrm>
          <a:prstGeom prst="roundRect">
            <a:avLst>
              <a:gd fmla="val 50000" name="adj"/>
            </a:avLst>
          </a:prstGeom>
          <a:solidFill>
            <a:srgbClr val="1A2D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Memory</a:t>
            </a:r>
            <a:endParaRPr sz="1200">
              <a:solidFill>
                <a:schemeClr val="accen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417" name="Google Shape;417;p56"/>
          <p:cNvCxnSpPr/>
          <p:nvPr/>
        </p:nvCxnSpPr>
        <p:spPr>
          <a:xfrm flipH="1">
            <a:off x="2419688" y="1478788"/>
            <a:ext cx="14700" cy="3119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418" name="Google Shape;418;p56"/>
          <p:cNvSpPr txBox="1"/>
          <p:nvPr>
            <p:ph idx="1" type="body"/>
          </p:nvPr>
        </p:nvSpPr>
        <p:spPr>
          <a:xfrm>
            <a:off x="2494475" y="1866425"/>
            <a:ext cx="2120700" cy="23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Agents use language models to decide which </a:t>
            </a:r>
            <a:r>
              <a:rPr b="1" lang="en" sz="1300"/>
              <a:t>tool </a:t>
            </a:r>
            <a:r>
              <a:rPr lang="en" sz="1300"/>
              <a:t>to use to </a:t>
            </a:r>
            <a:r>
              <a:rPr lang="en" sz="1300"/>
              <a:t>fulfill</a:t>
            </a:r>
            <a:r>
              <a:rPr lang="en" sz="1300"/>
              <a:t> the task</a:t>
            </a:r>
            <a:endParaRPr sz="1300"/>
          </a:p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A more flexible and dynamic version of a </a:t>
            </a:r>
            <a:r>
              <a:rPr b="1" lang="en" sz="1200"/>
              <a:t>chain</a:t>
            </a:r>
            <a:endParaRPr b="1" sz="1200"/>
          </a:p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More suitable for complex tasks requiring real-time decisions</a:t>
            </a:r>
            <a:endParaRPr sz="1200"/>
          </a:p>
        </p:txBody>
      </p:sp>
      <p:sp>
        <p:nvSpPr>
          <p:cNvPr id="419" name="Google Shape;419;p56"/>
          <p:cNvSpPr/>
          <p:nvPr/>
        </p:nvSpPr>
        <p:spPr>
          <a:xfrm>
            <a:off x="2689850" y="1453438"/>
            <a:ext cx="1724700" cy="360300"/>
          </a:xfrm>
          <a:prstGeom prst="roundRect">
            <a:avLst>
              <a:gd fmla="val 50000" name="adj"/>
            </a:avLst>
          </a:prstGeom>
          <a:solidFill>
            <a:srgbClr val="1A2D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Agents</a:t>
            </a:r>
            <a:endParaRPr sz="1200">
              <a:solidFill>
                <a:schemeClr val="accen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20" name="Google Shape;420;p56"/>
          <p:cNvSpPr txBox="1"/>
          <p:nvPr>
            <p:ph idx="1" type="body"/>
          </p:nvPr>
        </p:nvSpPr>
        <p:spPr>
          <a:xfrm>
            <a:off x="4628075" y="1866425"/>
            <a:ext cx="2120700" cy="23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External systems or </a:t>
            </a:r>
            <a:r>
              <a:rPr lang="en" sz="1300"/>
              <a:t>functions</a:t>
            </a:r>
            <a:r>
              <a:rPr lang="en" sz="1300"/>
              <a:t> for the language model to call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Examples</a:t>
            </a:r>
            <a:r>
              <a:rPr lang="en" sz="1300"/>
              <a:t>:</a:t>
            </a:r>
            <a:endParaRPr sz="1300"/>
          </a:p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Custom Python functions</a:t>
            </a:r>
            <a:endParaRPr sz="1200"/>
          </a:p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APIs</a:t>
            </a:r>
            <a:endParaRPr sz="1200"/>
          </a:p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SQL Databases</a:t>
            </a:r>
            <a:endParaRPr sz="1200"/>
          </a:p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Document loaders and </a:t>
            </a:r>
            <a:r>
              <a:rPr lang="en" sz="1200"/>
              <a:t>receivers</a:t>
            </a:r>
            <a:endParaRPr sz="1200"/>
          </a:p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File Processors</a:t>
            </a:r>
            <a:endParaRPr sz="1200"/>
          </a:p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AI Models</a:t>
            </a:r>
            <a:endParaRPr sz="1200"/>
          </a:p>
        </p:txBody>
      </p:sp>
      <p:cxnSp>
        <p:nvCxnSpPr>
          <p:cNvPr id="421" name="Google Shape;421;p56"/>
          <p:cNvCxnSpPr/>
          <p:nvPr/>
        </p:nvCxnSpPr>
        <p:spPr>
          <a:xfrm flipH="1">
            <a:off x="4553288" y="1478788"/>
            <a:ext cx="14700" cy="3119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422" name="Google Shape;422;p56"/>
          <p:cNvCxnSpPr/>
          <p:nvPr/>
        </p:nvCxnSpPr>
        <p:spPr>
          <a:xfrm flipH="1">
            <a:off x="6763088" y="1478788"/>
            <a:ext cx="14700" cy="3119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423" name="Google Shape;423;p56"/>
          <p:cNvSpPr txBox="1"/>
          <p:nvPr>
            <p:ph idx="1" type="body"/>
          </p:nvPr>
        </p:nvSpPr>
        <p:spPr>
          <a:xfrm>
            <a:off x="6837875" y="1866425"/>
            <a:ext cx="2120700" cy="23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Maintains the </a:t>
            </a:r>
            <a:r>
              <a:rPr lang="en" sz="1300"/>
              <a:t>context</a:t>
            </a:r>
            <a:r>
              <a:rPr lang="en" sz="1300"/>
              <a:t> during interaction </a:t>
            </a:r>
            <a:r>
              <a:rPr lang="en" sz="1300"/>
              <a:t>across</a:t>
            </a:r>
            <a:r>
              <a:rPr lang="en" sz="1300"/>
              <a:t> multiple queries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It supports: </a:t>
            </a:r>
            <a:endParaRPr b="1" sz="1300"/>
          </a:p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Simple memory systems that recall recent conversations</a:t>
            </a:r>
            <a:endParaRPr sz="1200"/>
          </a:p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Complex memory structures that analyze historical data to return most </a:t>
            </a:r>
            <a:r>
              <a:rPr lang="en" sz="1200"/>
              <a:t>relevant</a:t>
            </a:r>
            <a:r>
              <a:rPr lang="en" sz="1200"/>
              <a:t> results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24" name="Google Shape;424;p56"/>
          <p:cNvSpPr/>
          <p:nvPr/>
        </p:nvSpPr>
        <p:spPr>
          <a:xfrm>
            <a:off x="435375" y="4713900"/>
            <a:ext cx="2138400" cy="346800"/>
          </a:xfrm>
          <a:prstGeom prst="rect">
            <a:avLst/>
          </a:prstGeom>
          <a:solidFill>
            <a:srgbClr val="F0EDFE"/>
          </a:solidFill>
          <a:ln cap="flat" cmpd="sng" w="9525">
            <a:solidFill>
              <a:srgbClr val="F0ED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25" name="Google Shape;425;p56"/>
          <p:cNvPicPr preferRelativeResize="0"/>
          <p:nvPr/>
        </p:nvPicPr>
        <p:blipFill rotWithShape="1">
          <a:blip r:embed="rId3">
            <a:alphaModFix/>
          </a:blip>
          <a:srcRect b="10401" l="6435" r="4793" t="14007"/>
          <a:stretch/>
        </p:blipFill>
        <p:spPr>
          <a:xfrm rot="2447344">
            <a:off x="275240" y="378585"/>
            <a:ext cx="1780795" cy="15162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56"/>
          <p:cNvPicPr preferRelativeResize="0"/>
          <p:nvPr/>
        </p:nvPicPr>
        <p:blipFill rotWithShape="1">
          <a:blip r:embed="rId3">
            <a:alphaModFix/>
          </a:blip>
          <a:srcRect b="10401" l="6435" r="4793" t="14007"/>
          <a:stretch/>
        </p:blipFill>
        <p:spPr>
          <a:xfrm rot="2447344">
            <a:off x="2479165" y="378585"/>
            <a:ext cx="1780795" cy="15162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56"/>
          <p:cNvPicPr preferRelativeResize="0"/>
          <p:nvPr/>
        </p:nvPicPr>
        <p:blipFill rotWithShape="1">
          <a:blip r:embed="rId3">
            <a:alphaModFix/>
          </a:blip>
          <a:srcRect b="10401" l="6435" r="4793" t="14007"/>
          <a:stretch/>
        </p:blipFill>
        <p:spPr>
          <a:xfrm rot="2447344">
            <a:off x="4765165" y="378585"/>
            <a:ext cx="1780795" cy="15162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56"/>
          <p:cNvPicPr preferRelativeResize="0"/>
          <p:nvPr/>
        </p:nvPicPr>
        <p:blipFill rotWithShape="1">
          <a:blip r:embed="rId3">
            <a:alphaModFix/>
          </a:blip>
          <a:srcRect b="10401" l="6435" r="4793" t="14007"/>
          <a:stretch/>
        </p:blipFill>
        <p:spPr>
          <a:xfrm rot="2447344">
            <a:off x="7051165" y="378585"/>
            <a:ext cx="1780795" cy="151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7"/>
          <p:cNvSpPr/>
          <p:nvPr/>
        </p:nvSpPr>
        <p:spPr>
          <a:xfrm>
            <a:off x="6932475" y="3211325"/>
            <a:ext cx="1147200" cy="1454400"/>
          </a:xfrm>
          <a:prstGeom prst="rect">
            <a:avLst/>
          </a:prstGeom>
          <a:solidFill>
            <a:srgbClr val="1A2D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4" name="Google Shape;434;p57"/>
          <p:cNvSpPr/>
          <p:nvPr/>
        </p:nvSpPr>
        <p:spPr>
          <a:xfrm>
            <a:off x="2741475" y="3211325"/>
            <a:ext cx="1147200" cy="1454400"/>
          </a:xfrm>
          <a:prstGeom prst="rect">
            <a:avLst/>
          </a:prstGeom>
          <a:solidFill>
            <a:srgbClr val="1A2D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5" name="Google Shape;435;p57"/>
          <p:cNvSpPr/>
          <p:nvPr/>
        </p:nvSpPr>
        <p:spPr>
          <a:xfrm>
            <a:off x="4798875" y="3211325"/>
            <a:ext cx="1147200" cy="1454400"/>
          </a:xfrm>
          <a:prstGeom prst="rect">
            <a:avLst/>
          </a:prstGeom>
          <a:solidFill>
            <a:srgbClr val="1A2D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6" name="Google Shape;436;p57"/>
          <p:cNvSpPr/>
          <p:nvPr/>
        </p:nvSpPr>
        <p:spPr>
          <a:xfrm>
            <a:off x="435375" y="4713900"/>
            <a:ext cx="2138400" cy="346800"/>
          </a:xfrm>
          <a:prstGeom prst="rect">
            <a:avLst/>
          </a:prstGeom>
          <a:solidFill>
            <a:srgbClr val="F0EDFE"/>
          </a:solidFill>
          <a:ln cap="flat" cmpd="sng" w="9525">
            <a:solidFill>
              <a:srgbClr val="F0ED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7" name="Google Shape;437;p57"/>
          <p:cNvSpPr/>
          <p:nvPr/>
        </p:nvSpPr>
        <p:spPr>
          <a:xfrm>
            <a:off x="607875" y="3211325"/>
            <a:ext cx="1147200" cy="1454400"/>
          </a:xfrm>
          <a:prstGeom prst="rect">
            <a:avLst/>
          </a:prstGeom>
          <a:solidFill>
            <a:srgbClr val="1A2D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8" name="Google Shape;438;p57"/>
          <p:cNvSpPr txBox="1"/>
          <p:nvPr>
            <p:ph idx="4294967295" type="title"/>
          </p:nvPr>
        </p:nvSpPr>
        <p:spPr>
          <a:xfrm>
            <a:off x="376375" y="139600"/>
            <a:ext cx="7476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1A2D80"/>
                </a:solidFill>
              </a:rPr>
              <a:t>How can LangChain Work for you?</a:t>
            </a:r>
            <a:endParaRPr sz="3200">
              <a:solidFill>
                <a:srgbClr val="1A2D80"/>
              </a:solidFill>
            </a:endParaRPr>
          </a:p>
        </p:txBody>
      </p:sp>
      <p:sp>
        <p:nvSpPr>
          <p:cNvPr id="439" name="Google Shape;439;p57"/>
          <p:cNvSpPr txBox="1"/>
          <p:nvPr>
            <p:ph idx="2" type="body"/>
          </p:nvPr>
        </p:nvSpPr>
        <p:spPr>
          <a:xfrm>
            <a:off x="890625" y="4687800"/>
            <a:ext cx="7293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A2D80"/>
                </a:solidFill>
              </a:rPr>
              <a:t>User</a:t>
            </a:r>
            <a:endParaRPr b="1" sz="1600">
              <a:solidFill>
                <a:srgbClr val="1A2D80"/>
              </a:solidFill>
            </a:endParaRPr>
          </a:p>
        </p:txBody>
      </p:sp>
      <p:sp>
        <p:nvSpPr>
          <p:cNvPr id="440" name="Google Shape;440;p57"/>
          <p:cNvSpPr txBox="1"/>
          <p:nvPr>
            <p:ph idx="1" type="body"/>
          </p:nvPr>
        </p:nvSpPr>
        <p:spPr>
          <a:xfrm>
            <a:off x="2732625" y="4661700"/>
            <a:ext cx="14328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A2D80"/>
                </a:solidFill>
              </a:rPr>
              <a:t>LangChain</a:t>
            </a:r>
            <a:endParaRPr b="1" sz="1600">
              <a:solidFill>
                <a:srgbClr val="1A2D80"/>
              </a:solidFill>
            </a:endParaRPr>
          </a:p>
        </p:txBody>
      </p:sp>
      <p:sp>
        <p:nvSpPr>
          <p:cNvPr id="441" name="Google Shape;441;p57"/>
          <p:cNvSpPr txBox="1"/>
          <p:nvPr>
            <p:ph idx="3" type="body"/>
          </p:nvPr>
        </p:nvSpPr>
        <p:spPr>
          <a:xfrm>
            <a:off x="4798863" y="4663800"/>
            <a:ext cx="12546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A2D80"/>
                </a:solidFill>
              </a:rPr>
              <a:t>Database</a:t>
            </a:r>
            <a:endParaRPr b="1" sz="1600">
              <a:solidFill>
                <a:srgbClr val="1A2D80"/>
              </a:solidFill>
            </a:endParaRPr>
          </a:p>
        </p:txBody>
      </p:sp>
      <p:sp>
        <p:nvSpPr>
          <p:cNvPr id="442" name="Google Shape;442;p57"/>
          <p:cNvSpPr txBox="1"/>
          <p:nvPr>
            <p:ph idx="5" type="subTitle"/>
          </p:nvPr>
        </p:nvSpPr>
        <p:spPr>
          <a:xfrm>
            <a:off x="6865050" y="4687800"/>
            <a:ext cx="14328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A2D80"/>
                </a:solidFill>
              </a:rPr>
              <a:t>Final Output</a:t>
            </a:r>
            <a:endParaRPr b="1" sz="1600">
              <a:solidFill>
                <a:srgbClr val="1A2D80"/>
              </a:solidFill>
            </a:endParaRPr>
          </a:p>
        </p:txBody>
      </p:sp>
      <p:cxnSp>
        <p:nvCxnSpPr>
          <p:cNvPr id="443" name="Google Shape;443;p57"/>
          <p:cNvCxnSpPr/>
          <p:nvPr/>
        </p:nvCxnSpPr>
        <p:spPr>
          <a:xfrm flipH="1" rot="10800000">
            <a:off x="1943500" y="3952799"/>
            <a:ext cx="527400" cy="171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4" name="Google Shape;444;p57"/>
          <p:cNvCxnSpPr/>
          <p:nvPr/>
        </p:nvCxnSpPr>
        <p:spPr>
          <a:xfrm flipH="1" rot="10800000">
            <a:off x="4077100" y="3952799"/>
            <a:ext cx="527400" cy="171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5" name="Google Shape;445;p57"/>
          <p:cNvCxnSpPr/>
          <p:nvPr/>
        </p:nvCxnSpPr>
        <p:spPr>
          <a:xfrm flipH="1" rot="10800000">
            <a:off x="6058300" y="3952799"/>
            <a:ext cx="527400" cy="171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6" name="Google Shape;446;p57"/>
          <p:cNvSpPr txBox="1"/>
          <p:nvPr>
            <p:ph idx="1" type="body"/>
          </p:nvPr>
        </p:nvSpPr>
        <p:spPr>
          <a:xfrm>
            <a:off x="48225" y="1404750"/>
            <a:ext cx="2787600" cy="14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/>
              <a:t>Automatically fetch data from databases, clean it, and run analysis in a single workflow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/>
              <a:t>Integrate your databases and APIs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47" name="Google Shape;447;p57"/>
          <p:cNvSpPr txBox="1"/>
          <p:nvPr>
            <p:ph idx="4" type="subTitle"/>
          </p:nvPr>
        </p:nvSpPr>
        <p:spPr>
          <a:xfrm>
            <a:off x="254575" y="955150"/>
            <a:ext cx="24555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Streamline Queries:</a:t>
            </a:r>
            <a:endParaRPr sz="1600"/>
          </a:p>
        </p:txBody>
      </p:sp>
      <p:sp>
        <p:nvSpPr>
          <p:cNvPr id="448" name="Google Shape;448;p57"/>
          <p:cNvSpPr txBox="1"/>
          <p:nvPr>
            <p:ph idx="6" type="subTitle"/>
          </p:nvPr>
        </p:nvSpPr>
        <p:spPr>
          <a:xfrm>
            <a:off x="3056400" y="955150"/>
            <a:ext cx="27876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Easy for Anyone to use:</a:t>
            </a:r>
            <a:endParaRPr sz="1600"/>
          </a:p>
        </p:txBody>
      </p:sp>
      <p:sp>
        <p:nvSpPr>
          <p:cNvPr id="449" name="Google Shape;449;p57"/>
          <p:cNvSpPr txBox="1"/>
          <p:nvPr>
            <p:ph idx="6" type="subTitle"/>
          </p:nvPr>
        </p:nvSpPr>
        <p:spPr>
          <a:xfrm>
            <a:off x="6180600" y="955150"/>
            <a:ext cx="30801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Automate Data Pipelines:</a:t>
            </a:r>
            <a:endParaRPr sz="1600"/>
          </a:p>
        </p:txBody>
      </p:sp>
      <p:sp>
        <p:nvSpPr>
          <p:cNvPr id="450" name="Google Shape;450;p57"/>
          <p:cNvSpPr txBox="1"/>
          <p:nvPr>
            <p:ph idx="1" type="body"/>
          </p:nvPr>
        </p:nvSpPr>
        <p:spPr>
          <a:xfrm>
            <a:off x="2943825" y="1328550"/>
            <a:ext cx="30024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/>
              <a:t>Intuitive interfaces for easy setup and seamless workflows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/>
              <a:t>No need to write complicated queries, simply ask LangChain a question, and it will handle the query for you</a:t>
            </a:r>
            <a:endParaRPr sz="1300"/>
          </a:p>
        </p:txBody>
      </p:sp>
      <p:sp>
        <p:nvSpPr>
          <p:cNvPr id="451" name="Google Shape;451;p57"/>
          <p:cNvSpPr txBox="1"/>
          <p:nvPr>
            <p:ph idx="1" type="body"/>
          </p:nvPr>
        </p:nvSpPr>
        <p:spPr>
          <a:xfrm>
            <a:off x="6068025" y="1328550"/>
            <a:ext cx="3080100" cy="17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/>
              <a:t>Automate complex data tasks, from data ingestion to analysis and reporting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" sz="1300"/>
              <a:t>Chain data extraction, transformation, and reporting tasks together, saving time and reducing manual work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cxnSp>
        <p:nvCxnSpPr>
          <p:cNvPr id="452" name="Google Shape;452;p57"/>
          <p:cNvCxnSpPr/>
          <p:nvPr/>
        </p:nvCxnSpPr>
        <p:spPr>
          <a:xfrm flipH="1">
            <a:off x="6012200" y="1021600"/>
            <a:ext cx="3600" cy="20232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453" name="Google Shape;453;p57"/>
          <p:cNvCxnSpPr/>
          <p:nvPr/>
        </p:nvCxnSpPr>
        <p:spPr>
          <a:xfrm flipH="1">
            <a:off x="2888000" y="1021600"/>
            <a:ext cx="3600" cy="20232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pic>
        <p:nvPicPr>
          <p:cNvPr id="454" name="Google Shape;45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399" y="3265050"/>
            <a:ext cx="999075" cy="1337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8400" y="3265050"/>
            <a:ext cx="999075" cy="133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7200" y="3265050"/>
            <a:ext cx="999075" cy="133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57"/>
          <p:cNvPicPr preferRelativeResize="0"/>
          <p:nvPr/>
        </p:nvPicPr>
        <p:blipFill rotWithShape="1">
          <a:blip r:embed="rId6">
            <a:alphaModFix/>
          </a:blip>
          <a:srcRect b="207" l="5446" r="0" t="5434"/>
          <a:stretch/>
        </p:blipFill>
        <p:spPr>
          <a:xfrm>
            <a:off x="6995125" y="3269800"/>
            <a:ext cx="1039900" cy="133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8"/>
          <p:cNvSpPr txBox="1"/>
          <p:nvPr>
            <p:ph type="title"/>
          </p:nvPr>
        </p:nvSpPr>
        <p:spPr>
          <a:xfrm>
            <a:off x="311700" y="197350"/>
            <a:ext cx="6461700" cy="49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2D80"/>
                </a:solidFill>
              </a:rPr>
              <a:t>Front End Instructions</a:t>
            </a:r>
            <a:endParaRPr>
              <a:solidFill>
                <a:srgbClr val="1A2D80"/>
              </a:solidFill>
            </a:endParaRPr>
          </a:p>
        </p:txBody>
      </p:sp>
      <p:pic>
        <p:nvPicPr>
          <p:cNvPr id="463" name="Google Shape;46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3325" y="771850"/>
            <a:ext cx="5719500" cy="3903498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58"/>
          <p:cNvSpPr/>
          <p:nvPr/>
        </p:nvSpPr>
        <p:spPr>
          <a:xfrm>
            <a:off x="303075" y="849125"/>
            <a:ext cx="2685600" cy="581100"/>
          </a:xfrm>
          <a:prstGeom prst="rect">
            <a:avLst/>
          </a:prstGeom>
          <a:solidFill>
            <a:srgbClr val="1A2D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Step 1:</a:t>
            </a: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 Select your database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5" name="Google Shape;465;p58"/>
          <p:cNvSpPr/>
          <p:nvPr/>
        </p:nvSpPr>
        <p:spPr>
          <a:xfrm>
            <a:off x="3382775" y="2787500"/>
            <a:ext cx="5528700" cy="5811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6" name="Google Shape;466;p58"/>
          <p:cNvSpPr/>
          <p:nvPr/>
        </p:nvSpPr>
        <p:spPr>
          <a:xfrm>
            <a:off x="303075" y="1534925"/>
            <a:ext cx="2685600" cy="581100"/>
          </a:xfrm>
          <a:prstGeom prst="rect">
            <a:avLst/>
          </a:prstGeom>
          <a:solidFill>
            <a:srgbClr val="1A2D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Step 2:</a:t>
            </a: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 Evaluate the ERD map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7" name="Google Shape;467;p58"/>
          <p:cNvSpPr/>
          <p:nvPr/>
        </p:nvSpPr>
        <p:spPr>
          <a:xfrm>
            <a:off x="4201500" y="4068575"/>
            <a:ext cx="370500" cy="3267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8" name="Google Shape;468;p58"/>
          <p:cNvSpPr/>
          <p:nvPr/>
        </p:nvSpPr>
        <p:spPr>
          <a:xfrm>
            <a:off x="303075" y="2220725"/>
            <a:ext cx="2685600" cy="581100"/>
          </a:xfrm>
          <a:prstGeom prst="rect">
            <a:avLst/>
          </a:prstGeom>
          <a:solidFill>
            <a:srgbClr val="1A2D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Step 3:</a:t>
            </a: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 Enter your question  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9" name="Google Shape;469;p58"/>
          <p:cNvSpPr/>
          <p:nvPr/>
        </p:nvSpPr>
        <p:spPr>
          <a:xfrm>
            <a:off x="3382775" y="3397100"/>
            <a:ext cx="5528700" cy="4983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0" name="Google Shape;470;p58"/>
          <p:cNvSpPr/>
          <p:nvPr/>
        </p:nvSpPr>
        <p:spPr>
          <a:xfrm>
            <a:off x="3439500" y="4068575"/>
            <a:ext cx="370500" cy="3267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1" name="Google Shape;471;p58"/>
          <p:cNvSpPr/>
          <p:nvPr/>
        </p:nvSpPr>
        <p:spPr>
          <a:xfrm>
            <a:off x="303075" y="2906525"/>
            <a:ext cx="2685600" cy="581100"/>
          </a:xfrm>
          <a:prstGeom prst="rect">
            <a:avLst/>
          </a:prstGeom>
          <a:solidFill>
            <a:srgbClr val="1A2D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Step 4:</a:t>
            </a: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 Evaluate your result  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2" name="Google Shape;472;p58"/>
          <p:cNvSpPr/>
          <p:nvPr/>
        </p:nvSpPr>
        <p:spPr>
          <a:xfrm>
            <a:off x="303075" y="3592325"/>
            <a:ext cx="2685600" cy="581100"/>
          </a:xfrm>
          <a:prstGeom prst="rect">
            <a:avLst/>
          </a:prstGeom>
          <a:solidFill>
            <a:srgbClr val="1A2D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Step 5:</a:t>
            </a: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 Review your query  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3" name="Google Shape;473;p58"/>
          <p:cNvSpPr/>
          <p:nvPr/>
        </p:nvSpPr>
        <p:spPr>
          <a:xfrm>
            <a:off x="3820500" y="4068575"/>
            <a:ext cx="370500" cy="3267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4" name="Google Shape;474;p58"/>
          <p:cNvSpPr/>
          <p:nvPr/>
        </p:nvSpPr>
        <p:spPr>
          <a:xfrm>
            <a:off x="303075" y="4278125"/>
            <a:ext cx="2685600" cy="628500"/>
          </a:xfrm>
          <a:prstGeom prst="rect">
            <a:avLst/>
          </a:prstGeom>
          <a:solidFill>
            <a:srgbClr val="1A2D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Step 6:</a:t>
            </a: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 Rerun or rephrase your question if needed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75" name="Google Shape;475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2975" y="1077800"/>
            <a:ext cx="2329842" cy="359755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58"/>
          <p:cNvSpPr/>
          <p:nvPr/>
        </p:nvSpPr>
        <p:spPr>
          <a:xfrm>
            <a:off x="8612325" y="1208225"/>
            <a:ext cx="370500" cy="3267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7" name="Google Shape;477;p58"/>
          <p:cNvSpPr/>
          <p:nvPr/>
        </p:nvSpPr>
        <p:spPr>
          <a:xfrm>
            <a:off x="7088325" y="1741625"/>
            <a:ext cx="898500" cy="3267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/>
          <p:nvPr>
            <p:ph type="title"/>
          </p:nvPr>
        </p:nvSpPr>
        <p:spPr>
          <a:xfrm>
            <a:off x="268475" y="1476900"/>
            <a:ext cx="4714800" cy="17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2D80"/>
                </a:solidFill>
              </a:rPr>
              <a:t>Lang</a:t>
            </a:r>
            <a:r>
              <a:rPr lang="en">
                <a:solidFill>
                  <a:srgbClr val="1A2D80"/>
                </a:solidFill>
              </a:rPr>
              <a:t>Chain:Use Cases</a:t>
            </a:r>
            <a:endParaRPr>
              <a:solidFill>
                <a:srgbClr val="1A2D8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A2D80"/>
              </a:solidFill>
            </a:endParaRPr>
          </a:p>
        </p:txBody>
      </p:sp>
      <p:pic>
        <p:nvPicPr>
          <p:cNvPr id="483" name="Google Shape;483;p59"/>
          <p:cNvPicPr preferRelativeResize="0"/>
          <p:nvPr/>
        </p:nvPicPr>
        <p:blipFill rotWithShape="1">
          <a:blip r:embed="rId3">
            <a:alphaModFix/>
          </a:blip>
          <a:srcRect b="0" l="0" r="14733" t="0"/>
          <a:stretch/>
        </p:blipFill>
        <p:spPr>
          <a:xfrm flipH="1">
            <a:off x="5091050" y="382075"/>
            <a:ext cx="3593700" cy="421455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9"/>
          <p:cNvSpPr/>
          <p:nvPr/>
        </p:nvSpPr>
        <p:spPr>
          <a:xfrm>
            <a:off x="435375" y="4713900"/>
            <a:ext cx="2138400" cy="346800"/>
          </a:xfrm>
          <a:prstGeom prst="rect">
            <a:avLst/>
          </a:prstGeom>
          <a:solidFill>
            <a:srgbClr val="F0EDFE"/>
          </a:solidFill>
          <a:ln cap="flat" cmpd="sng" w="9525">
            <a:solidFill>
              <a:srgbClr val="F0ED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0"/>
          <p:cNvSpPr txBox="1"/>
          <p:nvPr>
            <p:ph type="title"/>
          </p:nvPr>
        </p:nvSpPr>
        <p:spPr>
          <a:xfrm>
            <a:off x="-205500" y="32350"/>
            <a:ext cx="2340600" cy="49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2D80"/>
                </a:solidFill>
              </a:rPr>
              <a:t>E</a:t>
            </a:r>
            <a:endParaRPr sz="2400">
              <a:solidFill>
                <a:srgbClr val="1A2D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2D80"/>
                </a:solidFill>
              </a:rPr>
              <a:t>C</a:t>
            </a:r>
            <a:endParaRPr sz="2400">
              <a:solidFill>
                <a:srgbClr val="1A2D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2D80"/>
                </a:solidFill>
              </a:rPr>
              <a:t>O</a:t>
            </a:r>
            <a:endParaRPr sz="2400">
              <a:solidFill>
                <a:srgbClr val="1A2D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2D80"/>
                </a:solidFill>
              </a:rPr>
              <a:t>M</a:t>
            </a:r>
            <a:endParaRPr sz="2400">
              <a:solidFill>
                <a:srgbClr val="1A2D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2D80"/>
                </a:solidFill>
              </a:rPr>
              <a:t>M</a:t>
            </a:r>
            <a:br>
              <a:rPr lang="en" sz="2400">
                <a:solidFill>
                  <a:srgbClr val="1A2D80"/>
                </a:solidFill>
              </a:rPr>
            </a:br>
            <a:r>
              <a:rPr lang="en" sz="2400">
                <a:solidFill>
                  <a:srgbClr val="1A2D80"/>
                </a:solidFill>
              </a:rPr>
              <a:t>E</a:t>
            </a:r>
            <a:endParaRPr sz="2400">
              <a:solidFill>
                <a:srgbClr val="1A2D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2D80"/>
                </a:solidFill>
              </a:rPr>
              <a:t>R</a:t>
            </a:r>
            <a:endParaRPr sz="2400">
              <a:solidFill>
                <a:srgbClr val="1A2D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2D80"/>
                </a:solidFill>
              </a:rPr>
              <a:t>C</a:t>
            </a:r>
            <a:endParaRPr sz="2400">
              <a:solidFill>
                <a:srgbClr val="1A2D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2D80"/>
                </a:solidFill>
              </a:rPr>
              <a:t>E</a:t>
            </a:r>
            <a:endParaRPr sz="2400">
              <a:solidFill>
                <a:srgbClr val="1A2D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A2D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2D80"/>
                </a:solidFill>
              </a:rPr>
              <a:t>E</a:t>
            </a:r>
            <a:endParaRPr sz="2400">
              <a:solidFill>
                <a:srgbClr val="1A2D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2D80"/>
                </a:solidFill>
              </a:rPr>
              <a:t>R</a:t>
            </a:r>
            <a:endParaRPr sz="2400">
              <a:solidFill>
                <a:srgbClr val="1A2D8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2D80"/>
                </a:solidFill>
              </a:rPr>
              <a:t>D</a:t>
            </a:r>
            <a:endParaRPr sz="2400">
              <a:solidFill>
                <a:srgbClr val="1A2D80"/>
              </a:solidFill>
            </a:endParaRPr>
          </a:p>
        </p:txBody>
      </p:sp>
      <p:pic>
        <p:nvPicPr>
          <p:cNvPr id="490" name="Google Shape;49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8675" y="0"/>
            <a:ext cx="663761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6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A2D80"/>
                </a:solidFill>
              </a:rPr>
              <a:t>E-Commerce Use Case</a:t>
            </a:r>
            <a:endParaRPr sz="3000">
              <a:solidFill>
                <a:srgbClr val="1A2D80"/>
              </a:solidFill>
            </a:endParaRPr>
          </a:p>
        </p:txBody>
      </p:sp>
      <p:sp>
        <p:nvSpPr>
          <p:cNvPr id="496" name="Google Shape;496;p61"/>
          <p:cNvSpPr txBox="1"/>
          <p:nvPr>
            <p:ph idx="1" type="body"/>
          </p:nvPr>
        </p:nvSpPr>
        <p:spPr>
          <a:xfrm>
            <a:off x="464100" y="1000075"/>
            <a:ext cx="497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Scenario</a:t>
            </a:r>
            <a:r>
              <a:rPr lang="en" sz="1400"/>
              <a:t>: We have a new head of business development, let’s review all the payments types we accept.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Prompt</a:t>
            </a:r>
            <a:r>
              <a:rPr lang="en" sz="1400">
                <a:solidFill>
                  <a:srgbClr val="000000"/>
                </a:solidFill>
              </a:rPr>
              <a:t>: </a:t>
            </a:r>
            <a:r>
              <a:rPr lang="en" sz="1400">
                <a:solidFill>
                  <a:srgbClr val="000000"/>
                </a:solidFill>
              </a:rPr>
              <a:t>What are the different payment types used in the orders?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Query</a:t>
            </a:r>
            <a:r>
              <a:rPr lang="en" sz="1400">
                <a:solidFill>
                  <a:srgbClr val="000000"/>
                </a:solidFill>
              </a:rPr>
              <a:t>: </a:t>
            </a:r>
            <a:r>
              <a:rPr lang="en" sz="1400">
                <a:solidFill>
                  <a:srgbClr val="3D85C6"/>
                </a:solidFill>
              </a:rPr>
              <a:t>SELECT DISTINCT </a:t>
            </a:r>
            <a:r>
              <a:rPr lang="en" sz="1400"/>
              <a:t>payment_type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D85C6"/>
                </a:solidFill>
              </a:rPr>
              <a:t>            FROM </a:t>
            </a:r>
            <a:r>
              <a:rPr lang="en" sz="1400"/>
              <a:t>order_payments;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D85C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D85C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497" name="Google Shape;497;p61"/>
          <p:cNvPicPr preferRelativeResize="0"/>
          <p:nvPr/>
        </p:nvPicPr>
        <p:blipFill rotWithShape="1">
          <a:blip r:embed="rId3">
            <a:alphaModFix/>
          </a:blip>
          <a:srcRect b="0" l="0" r="6076" t="11221"/>
          <a:stretch/>
        </p:blipFill>
        <p:spPr>
          <a:xfrm>
            <a:off x="6115225" y="774300"/>
            <a:ext cx="2774475" cy="386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